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352928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a typeface="Times New Roman"/>
              </a:rPr>
              <a:t>Презентационные материалы</a:t>
            </a:r>
            <a:r>
              <a:rPr lang="ru-RU" sz="3600" dirty="0" smtClean="0">
                <a:ea typeface="Times New Roman"/>
              </a:rPr>
              <a:t/>
            </a:r>
            <a:br>
              <a:rPr lang="ru-RU" sz="3600" dirty="0" smtClean="0">
                <a:ea typeface="Times New Roman"/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Функциональные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продукты и их роль в питании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человека. Основные термины и определения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6896"/>
            <a:ext cx="3312368" cy="2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999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СИНБИОТИК </a:t>
            </a:r>
            <a:r>
              <a:rPr lang="ru-RU" b="1" dirty="0" err="1" smtClean="0">
                <a:solidFill>
                  <a:srgbClr val="C00000"/>
                </a:solidFill>
              </a:rPr>
              <a:t>synbiotic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физиологически функциональный </a:t>
            </a:r>
            <a:r>
              <a:rPr lang="ru-RU" dirty="0"/>
              <a:t>пищевой ингредиент, представляющий собой комбинацию </a:t>
            </a:r>
            <a:r>
              <a:rPr lang="ru-RU" dirty="0" err="1"/>
              <a:t>пробиотиков</a:t>
            </a:r>
            <a:r>
              <a:rPr lang="ru-RU" dirty="0"/>
              <a:t> и </a:t>
            </a:r>
            <a:r>
              <a:rPr lang="ru-RU" dirty="0" err="1"/>
              <a:t>пребиотиков</a:t>
            </a:r>
            <a:r>
              <a:rPr lang="ru-RU" dirty="0"/>
              <a:t>, в которой </a:t>
            </a:r>
            <a:r>
              <a:rPr lang="ru-RU" dirty="0" err="1"/>
              <a:t>пробиотики</a:t>
            </a:r>
            <a:r>
              <a:rPr lang="ru-RU" dirty="0"/>
              <a:t> и </a:t>
            </a:r>
            <a:r>
              <a:rPr lang="ru-RU" dirty="0" err="1"/>
              <a:t>пребиотики</a:t>
            </a:r>
            <a:r>
              <a:rPr lang="ru-RU" dirty="0"/>
              <a:t> оказывают взаимно усиливающее воздействие на физиологические функции и процессы обмена веществ в организме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54406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29600" cy="15030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Примечание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 - К натуральным функциональным пищевым продуктам относятся продукты, изготовленные из природного растительного и (или) животного сырья путем его ферментации в целях накопления в составе конечного продукта естественных функциональных пищевых ингредиентов в количестве, составляющем в одной порции продукта не менее 15% от суточной потребности. К натуральным функциональным пищевым продуктам не относятся продукты, полученные с применением генно-модифицирующих технологий.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НАТУРАЛЬНЫЙ ФУНКЦИОНАЛЬНЫЙ </a:t>
            </a:r>
            <a:r>
              <a:rPr lang="ru-RU" sz="2800" b="1" dirty="0" smtClean="0">
                <a:solidFill>
                  <a:srgbClr val="C00000"/>
                </a:solidFill>
              </a:rPr>
              <a:t>ПИЩЕВОЙ ПРОДУКТ </a:t>
            </a:r>
            <a:r>
              <a:rPr lang="ru-RU" sz="2800" b="1" dirty="0" err="1">
                <a:solidFill>
                  <a:srgbClr val="C00000"/>
                </a:solidFill>
              </a:rPr>
              <a:t>natural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functional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food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2800" dirty="0" smtClean="0"/>
              <a:t>функциональный </a:t>
            </a:r>
            <a:r>
              <a:rPr lang="ru-RU" sz="2800" dirty="0"/>
              <a:t>пищевой продукт, употребляемый в пищу в переработанном виде, содержащий в своем составе естественные функциональные пищевые ингредиенты исходного растительного и (или) животного сырья в количестве, составляющем в одной порции продукта не менее 15% от суточной потребности.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68680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5030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Примечание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- Эффективность функционального пищевого продукта подлежит научному обоснованию и подтверждению в рамках экспериментальных исследований в порядке, установленном нормативными правовыми актами Российской Федерации, национальными и международными стандартами, сводами правил и (или) правилами и методами исследований (испытаний) и измерений, в том числе правилами отбора образцов</a:t>
            </a:r>
            <a:r>
              <a:rPr lang="ru-RU" sz="16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ЭФФЕКТИВНОСТЬ ФУНКЦИОНАЛЬНОГО </a:t>
            </a:r>
            <a:r>
              <a:rPr lang="ru-RU" b="1" dirty="0" smtClean="0">
                <a:solidFill>
                  <a:srgbClr val="C00000"/>
                </a:solidFill>
              </a:rPr>
              <a:t>ПИЩЕВОГО ПРОДУКТА   </a:t>
            </a:r>
            <a:r>
              <a:rPr lang="ru-RU" b="1" dirty="0" err="1" smtClean="0">
                <a:solidFill>
                  <a:srgbClr val="C00000"/>
                </a:solidFill>
              </a:rPr>
              <a:t>efficiency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of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functional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food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совокупность   </a:t>
            </a:r>
            <a:r>
              <a:rPr lang="ru-RU" dirty="0"/>
              <a:t>характеристик  или  </a:t>
            </a:r>
            <a:r>
              <a:rPr lang="ru-RU" dirty="0" smtClean="0"/>
              <a:t>свойств  </a:t>
            </a:r>
            <a:r>
              <a:rPr lang="ru-RU" dirty="0"/>
              <a:t>функционального  пищевого  продукта</a:t>
            </a:r>
            <a:r>
              <a:rPr lang="ru-RU" dirty="0" smtClean="0"/>
              <a:t>, которая  </a:t>
            </a:r>
            <a:r>
              <a:rPr lang="ru-RU" dirty="0"/>
              <a:t>обеспечивает снижение риска </a:t>
            </a:r>
            <a:r>
              <a:rPr lang="ru-RU" dirty="0" smtClean="0"/>
              <a:t>развития заболеваний</a:t>
            </a:r>
            <a:r>
              <a:rPr lang="ru-RU" dirty="0"/>
              <a:t>,  связанных  с  питанием, и (или</a:t>
            </a:r>
            <a:r>
              <a:rPr lang="ru-RU" dirty="0" smtClean="0"/>
              <a:t>) восполнение</a:t>
            </a:r>
            <a:r>
              <a:rPr lang="ru-RU" dirty="0"/>
              <a:t>,  а также предотвращение </a:t>
            </a:r>
            <a:r>
              <a:rPr lang="ru-RU" dirty="0" smtClean="0"/>
              <a:t>дефицита питательных  </a:t>
            </a:r>
            <a:r>
              <a:rPr lang="ru-RU" dirty="0"/>
              <a:t>веществ,  сохранение и </a:t>
            </a:r>
            <a:r>
              <a:rPr lang="ru-RU" dirty="0" smtClean="0"/>
              <a:t>улучшение здоровья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2722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ЗАЯВЛЕНИЕ ОБ ЭФФЕКТИВНОСТИ </a:t>
            </a:r>
            <a:r>
              <a:rPr lang="ru-RU" b="1" dirty="0" smtClean="0">
                <a:solidFill>
                  <a:srgbClr val="C00000"/>
                </a:solidFill>
              </a:rPr>
              <a:t>ФУНКЦИОНАЛЬНОГО </a:t>
            </a:r>
            <a:r>
              <a:rPr lang="ru-RU" b="1" dirty="0">
                <a:solidFill>
                  <a:srgbClr val="C00000"/>
                </a:solidFill>
              </a:rPr>
              <a:t>ПИЩЕВОГО </a:t>
            </a:r>
            <a:r>
              <a:rPr lang="ru-RU" b="1" dirty="0" smtClean="0">
                <a:solidFill>
                  <a:srgbClr val="C00000"/>
                </a:solidFill>
              </a:rPr>
              <a:t>ПРОДУКТА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claim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of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efficiency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 err="1">
                <a:solidFill>
                  <a:srgbClr val="C00000"/>
                </a:solidFill>
              </a:rPr>
              <a:t>of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functional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food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dirty="0" smtClean="0"/>
              <a:t>маркировка</a:t>
            </a:r>
            <a:r>
              <a:rPr lang="ru-RU" dirty="0"/>
              <a:t>, приводимая изготовителем на потребительской таре функционального пищевого продукта, содержащая информацию о научно обоснованных и подтвержденных функциональных свойствах, снижающих риск развития заболеваний, связанных с питанием, предотвращающих дефицит или восполняющих имеющийся в организме человека дефицит питательных веществ, сохраняющий и улучшающий здоровье за счет наличия в его составе функциональных пищевых ингредиентов.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80334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2. Функциональные продукты и их роль в питании человека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Анализ состояния здоровья населения, проводимый в </a:t>
            </a:r>
            <a:r>
              <a:rPr lang="ru-RU" dirty="0" smtClean="0"/>
              <a:t>последние </a:t>
            </a:r>
            <a:r>
              <a:rPr lang="ru-RU" dirty="0"/>
              <a:t>несколько десятилетий ведущими специалистами в области здравоохранения, убедительно свидетельствует о неуклонном росте </a:t>
            </a:r>
            <a:r>
              <a:rPr lang="ru-RU" dirty="0" smtClean="0"/>
              <a:t>«болезней цивилизации</a:t>
            </a:r>
            <a:r>
              <a:rPr lang="ru-RU" dirty="0"/>
              <a:t>». К таким заболеваниям можно отнести</a:t>
            </a:r>
            <a:r>
              <a:rPr lang="ru-RU" dirty="0" smtClean="0"/>
              <a:t>: болезни сердечно-сосудистой </a:t>
            </a:r>
            <a:r>
              <a:rPr lang="ru-RU" dirty="0"/>
              <a:t>системы, рак</a:t>
            </a:r>
            <a:r>
              <a:rPr lang="ru-RU" dirty="0" smtClean="0"/>
              <a:t>, болезни</a:t>
            </a:r>
            <a:r>
              <a:rPr lang="ru-RU" dirty="0"/>
              <a:t>, связанные с нарушением </a:t>
            </a:r>
            <a:r>
              <a:rPr lang="ru-RU" dirty="0" smtClean="0"/>
              <a:t>липидного </a:t>
            </a:r>
            <a:r>
              <a:rPr lang="ru-RU" dirty="0"/>
              <a:t>обмена (повышение холестерина и сахара в крови, </a:t>
            </a:r>
            <a:r>
              <a:rPr lang="ru-RU" dirty="0" smtClean="0"/>
              <a:t>увеличение </a:t>
            </a:r>
            <a:r>
              <a:rPr lang="ru-RU" dirty="0"/>
              <a:t>веса); деятельностью желудочно-кишечного тракта, </a:t>
            </a:r>
            <a:r>
              <a:rPr lang="ru-RU" dirty="0" smtClean="0"/>
              <a:t>аллергические </a:t>
            </a:r>
            <a:r>
              <a:rPr lang="ru-RU" dirty="0"/>
              <a:t>заболевания</a:t>
            </a:r>
            <a:r>
              <a:rPr lang="ru-RU" dirty="0" smtClean="0"/>
              <a:t>, различные </a:t>
            </a:r>
            <a:r>
              <a:rPr lang="ru-RU" dirty="0"/>
              <a:t>заболевания нервной системы и др. По данным экспертов </a:t>
            </a:r>
            <a:r>
              <a:rPr lang="ru-RU" dirty="0" smtClean="0"/>
              <a:t>ВОЗ многие </a:t>
            </a:r>
            <a:r>
              <a:rPr lang="ru-RU" dirty="0"/>
              <a:t>из этих болезней, ведущие к смерти, временной потере </a:t>
            </a:r>
            <a:r>
              <a:rPr lang="ru-RU" dirty="0" smtClean="0"/>
              <a:t>трудоспособности </a:t>
            </a:r>
            <a:r>
              <a:rPr lang="ru-RU" dirty="0"/>
              <a:t>или инвалидности</a:t>
            </a:r>
            <a:r>
              <a:rPr lang="ru-RU" dirty="0" smtClean="0"/>
              <a:t>, в </a:t>
            </a:r>
            <a:r>
              <a:rPr lang="ru-RU" dirty="0"/>
              <a:t>самом работоспособном </a:t>
            </a:r>
            <a:r>
              <a:rPr lang="ru-RU" dirty="0" smtClean="0"/>
              <a:t>возрасте</a:t>
            </a:r>
            <a:r>
              <a:rPr lang="ru-RU" dirty="0"/>
              <a:t>, имеют неуклонную тенденцию к росту. </a:t>
            </a:r>
            <a:r>
              <a:rPr lang="ru-RU" dirty="0" smtClean="0"/>
              <a:t>Сердечно-сосудистыми </a:t>
            </a:r>
            <a:r>
              <a:rPr lang="ru-RU" dirty="0"/>
              <a:t>заболеваниями в настоящее время страдают до 40% населения, более 80% имеют функциональные расстройства, ведущие к ним. Злокачественные новообразования, и предраковые состояния </a:t>
            </a:r>
            <a:r>
              <a:rPr lang="ru-RU" dirty="0" smtClean="0"/>
              <a:t>отмечаются </a:t>
            </a:r>
            <a:r>
              <a:rPr lang="ru-RU" dirty="0"/>
              <a:t>у 30% взрослого населения, болезни желудочно-кишечного тракта обнаруживаются у более 40% взрослых и детей и т.д.</a:t>
            </a:r>
          </a:p>
        </p:txBody>
      </p:sp>
    </p:spTree>
    <p:extLst>
      <p:ext uri="{BB962C8B-B14F-4D97-AF65-F5344CB8AC3E}">
        <p14:creationId xmlns="" xmlns:p14="http://schemas.microsoft.com/office/powerpoint/2010/main" val="141016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Не вызывает сомнения тот факт, что питание является одним из важнейших факторов, предопределяющих трофический </a:t>
            </a:r>
            <a:r>
              <a:rPr lang="ru-RU" dirty="0" smtClean="0"/>
              <a:t>гомеостаз </a:t>
            </a:r>
            <a:r>
              <a:rPr lang="ru-RU" dirty="0"/>
              <a:t>организма как здорового, так и больного человека. Хорошо </a:t>
            </a:r>
            <a:r>
              <a:rPr lang="ru-RU" dirty="0" smtClean="0"/>
              <a:t>известно</a:t>
            </a:r>
            <a:r>
              <a:rPr lang="ru-RU" dirty="0"/>
              <a:t>, что между состоянием питания человека, здоровьем и </a:t>
            </a:r>
            <a:r>
              <a:rPr lang="ru-RU" dirty="0" smtClean="0"/>
              <a:t>болезнью </a:t>
            </a:r>
            <a:r>
              <a:rPr lang="ru-RU" dirty="0"/>
              <a:t>существует тесная взаимосвязь. Многочисленными </a:t>
            </a:r>
            <a:r>
              <a:rPr lang="ru-RU" dirty="0" smtClean="0"/>
              <a:t>исследованиями </a:t>
            </a:r>
            <a:r>
              <a:rPr lang="ru-RU" dirty="0"/>
              <a:t>установлено, что нарушения питания могут приводить к различным структурно-функциональным изменениям в организме и, как следствие этого, к нарушению метаболизма, гомеостаза и его адаптационных резервов.</a:t>
            </a:r>
          </a:p>
          <a:p>
            <a:r>
              <a:rPr lang="ru-RU" dirty="0" smtClean="0"/>
              <a:t>За </a:t>
            </a:r>
            <a:r>
              <a:rPr lang="ru-RU" dirty="0"/>
              <a:t>последние годы, в связи с неблагоприятными воздействиями окружающей среды, возрастающим количеством заболеваний, </a:t>
            </a:r>
            <a:r>
              <a:rPr lang="ru-RU" dirty="0" smtClean="0"/>
              <a:t>учащающимся </a:t>
            </a:r>
            <a:r>
              <a:rPr lang="ru-RU" dirty="0"/>
              <a:t>стрессовым состоянием людей, возникает все большая необходимость в создании и применении ФПП.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125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Исследования и наблюдения убедительно показали, что </a:t>
            </a:r>
            <a:r>
              <a:rPr lang="ru-RU" dirty="0" smtClean="0"/>
              <a:t>продукты </a:t>
            </a:r>
            <a:r>
              <a:rPr lang="ru-RU" dirty="0"/>
              <a:t>питания обладают не только питательной ценностью, но и регулируют функции и биохимические реакции организма.</a:t>
            </a:r>
          </a:p>
          <a:p>
            <a:pPr algn="just"/>
            <a:r>
              <a:rPr lang="ru-RU" dirty="0"/>
              <a:t>Производство продуктов ФП является актуальной задачей для современной пищевой промышленности. В мировом масштабе идет постоянная работа по созданию новых продуктов ФП, обладающих как широким спектром применения, так и точечной </a:t>
            </a:r>
            <a:r>
              <a:rPr lang="ru-RU" dirty="0" smtClean="0"/>
              <a:t>направленностью </a:t>
            </a:r>
            <a:r>
              <a:rPr lang="ru-RU" dirty="0"/>
              <a:t>на конкретный орган, биотип, систему, заболевание. Создание и внедрение в производство ФП — является одним из направлений гуманистической программы питания человека, провозглашенной ООН.</a:t>
            </a:r>
          </a:p>
          <a:p>
            <a:pPr algn="just"/>
            <a:r>
              <a:rPr lang="ru-RU" dirty="0"/>
              <a:t>Варьируя основами продуктов в процессе их производства, обогащая их БАД, можно добиться определенной направленности защитных комплексов.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8071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1. Основные термины и определения. </a:t>
            </a:r>
            <a:endParaRPr lang="ru-RU" dirty="0" smtClean="0"/>
          </a:p>
          <a:p>
            <a:pPr>
              <a:buNone/>
            </a:pPr>
            <a:r>
              <a:rPr lang="ru-RU" dirty="0"/>
              <a:t>2. Функциональные продукты и их роль в питании человека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742892" cy="31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54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605776"/>
          </a:xfrm>
        </p:spPr>
        <p:txBody>
          <a:bodyPr>
            <a:noAutofit/>
          </a:bodyPr>
          <a:lstStyle/>
          <a:p>
            <a:r>
              <a:rPr lang="ru-RU" sz="3200" b="1" dirty="0"/>
              <a:t>ГОСТ Р 52349-2005 </a:t>
            </a:r>
            <a:r>
              <a:rPr lang="ru-RU" sz="3200" dirty="0"/>
              <a:t>Продукты пищевые. Продукты пищевые функциональные. Термины и </a:t>
            </a:r>
            <a:r>
              <a:rPr lang="ru-RU" sz="3200" dirty="0" smtClean="0"/>
              <a:t>определения.</a:t>
            </a:r>
            <a:br>
              <a:rPr lang="ru-RU" sz="3200" dirty="0" smtClean="0"/>
            </a:br>
            <a:r>
              <a:rPr lang="en-US" sz="3200" dirty="0"/>
              <a:t>OODSTUFFS. FUNCTIONAL FOODS. TERMS AND </a:t>
            </a:r>
            <a:r>
              <a:rPr lang="en-US" sz="3200" dirty="0" smtClean="0"/>
              <a:t>DEFINITIONS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(с Изменением N 1)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005064"/>
            <a:ext cx="2990669" cy="191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096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ФУНКЦИОНАЛЬНЫЙ ПИЩЕВОЙ ПРОДУКТ: </a:t>
            </a:r>
            <a:r>
              <a:rPr lang="ru-RU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 err="1" smtClean="0">
                <a:solidFill>
                  <a:srgbClr val="C00000"/>
                </a:solidFill>
              </a:rPr>
              <a:t>functional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food</a:t>
            </a:r>
            <a:r>
              <a:rPr lang="ru-RU" sz="2800" b="1" dirty="0" smtClean="0">
                <a:solidFill>
                  <a:srgbClr val="C00000"/>
                </a:solidFill>
              </a:rPr>
              <a:t>) </a:t>
            </a:r>
          </a:p>
          <a:p>
            <a:pPr marL="0" indent="0" algn="just">
              <a:buNone/>
            </a:pPr>
            <a:r>
              <a:rPr lang="ru-RU" sz="2400" dirty="0" smtClean="0"/>
              <a:t>специальный </a:t>
            </a:r>
            <a:r>
              <a:rPr lang="ru-RU" sz="2400" dirty="0"/>
              <a:t>пищевой продукт, предназначенный для систематического употребления в составе пищевых рационов всеми возрастными группами здорового населения, обладающий научно обоснованными и подтвержденными свойствами, снижающий риск развития заболеваний, связанных с питанием, предотвращающий дефицит или восполняющий имеющийся в организме человека дефицит питательных веществ, сохраняющий и улучшающий здоровье за счет наличия в его составе функциональных пищевых ингредиентов.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68033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ОБОГАЩЕННЫЙ ПИЩЕВОЙ ПРОДУКТ: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</a:rPr>
              <a:t>enriched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food</a:t>
            </a:r>
            <a:r>
              <a:rPr lang="ru-RU" b="1" dirty="0" smtClean="0">
                <a:solidFill>
                  <a:srgbClr val="C00000"/>
                </a:solidFill>
              </a:rPr>
              <a:t>) </a:t>
            </a:r>
          </a:p>
          <a:p>
            <a:pPr marL="0" indent="0" algn="just">
              <a:buNone/>
            </a:pPr>
            <a:r>
              <a:rPr lang="ru-RU" dirty="0" smtClean="0"/>
              <a:t>функциональный </a:t>
            </a:r>
            <a:r>
              <a:rPr lang="ru-RU" dirty="0"/>
              <a:t>пищевой продукт, получаемый добавлением одного или нескольких функциональных пищевых ингредиентов к традиционным пищевым продуктам в количестве, обеспечивающем предотвращение или восполнение имеющегося в организме человека дефицита питательных веществ и (или) собственной микрофлоры.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563888" cy="156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075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Примечание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К функциональным пищевым ингредиентам относят физиологически активные, ценные и безопасные для здоровья ингредиенты с известными физико-химическими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характеристиками, для которых выявлены и научно обоснованы полезные для сохранения и улучшения здоровья свойства, установлена суточная физиологическая потребность: растворимые и нерастворимые пищевые волокна, витамины, минеральные вещества, жиры и вещества, сопутствующие жирам, полисахариды, вторичные растительные соединения,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пробиотики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пребиотики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синбиотики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43204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ФУНКЦИОНАЛЬНЫЙ ПИЩЕВОЙ ИНГРЕДИЕНТ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functional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food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ingredient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sz="2900" dirty="0" err="1"/>
              <a:t>Нрк</a:t>
            </a:r>
            <a:r>
              <a:rPr lang="ru-RU" sz="2900" dirty="0"/>
              <a:t>. функциональный ингредиент; </a:t>
            </a:r>
            <a:r>
              <a:rPr lang="ru-RU" sz="2900" dirty="0" smtClean="0"/>
              <a:t>физиологически </a:t>
            </a:r>
            <a:r>
              <a:rPr lang="ru-RU" sz="2900" dirty="0"/>
              <a:t>функциональный ингредиент; функциональный компонент; физиологически функциональный компонент; физиологически функциональный пищевой компонент): </a:t>
            </a:r>
            <a:endParaRPr lang="ru-RU" sz="2900" dirty="0" smtClean="0"/>
          </a:p>
          <a:p>
            <a:pPr marL="0" indent="0" algn="just">
              <a:buNone/>
            </a:pPr>
            <a:r>
              <a:rPr lang="ru-RU" dirty="0" smtClean="0"/>
              <a:t>живые </a:t>
            </a:r>
            <a:r>
              <a:rPr lang="ru-RU" dirty="0"/>
              <a:t>микроорганизмы, вещество или комплекс веществ животного, растительного, микробиологического, минерального происхождения или идентичные натуральным, входящие в состав функционального пищевого продукта в количестве не менее 15% от суточной физиологической потребности в расчете на одну порцию продукта, обладающие способностью оказывать научно обоснованный и подтвержденный эффект на одну или несколько физиологических функций, процессы обмена веществ в организме человека при систематическом употреблении содержащего их функционального пищевого продукта.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67415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ПРОБИОТИЧЕСКИЙ ПИЩЕВОЙ ПРОДУКТ: </a:t>
            </a:r>
            <a:r>
              <a:rPr lang="ru-RU" b="1" dirty="0" err="1">
                <a:solidFill>
                  <a:srgbClr val="C00000"/>
                </a:solidFill>
              </a:rPr>
              <a:t>probiotic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food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функциональный пищевой продукт, содержащий в качестве физиологически функционального пищевого ингредиента специально выделенные штаммы полезных для человека (непатогенных и </a:t>
            </a:r>
            <a:r>
              <a:rPr lang="ru-RU" dirty="0" err="1"/>
              <a:t>нетоксикогенных</a:t>
            </a:r>
            <a:r>
              <a:rPr lang="ru-RU" dirty="0"/>
              <a:t>) живых микроорганизмов, которые благоприятно воздействуют на организм человека через нормализацию микрофлоры пищеварительного тракта.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67819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ПРОБИОТИК </a:t>
            </a:r>
            <a:r>
              <a:rPr lang="en-US" b="1" dirty="0">
                <a:solidFill>
                  <a:srgbClr val="C00000"/>
                </a:solidFill>
              </a:rPr>
              <a:t>probiotic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функциональный пищевой </a:t>
            </a:r>
            <a:r>
              <a:rPr lang="ru-RU" dirty="0" smtClean="0"/>
              <a:t>ингредиент </a:t>
            </a:r>
            <a:r>
              <a:rPr lang="ru-RU" dirty="0"/>
              <a:t>в виде полезных для человека непатогенных и </a:t>
            </a:r>
            <a:r>
              <a:rPr lang="ru-RU" dirty="0" err="1"/>
              <a:t>нетоксикогенных</a:t>
            </a:r>
            <a:r>
              <a:rPr lang="ru-RU" dirty="0"/>
              <a:t> живых микроорганизмов, обеспечивающий при систематическом употреблении в пищу в виде препаратов или в составе пищевых продуктов благоприятное воздействие на организм человека в результате нормализации состава и (или) повышения биологической активности нормальной микрофлоры кишечника.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72248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Примечание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- Основными видами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пребиотиков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являются: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ди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- 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трисахариды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; олиго- и полисахариды; многоатомные спирты; аминокислоты и пептиды; ферменты; органические низкомолекулярные и ненасыщенные высшие жирные кислоты; антиоксиданты; полезные для человека растительные и микробные экстракты и другие.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ПРЕБИОТИК </a:t>
            </a:r>
            <a:r>
              <a:rPr lang="ru-RU" b="1" dirty="0" err="1" smtClean="0">
                <a:solidFill>
                  <a:srgbClr val="C00000"/>
                </a:solidFill>
              </a:rPr>
              <a:t>prebiotic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dirty="0" smtClean="0"/>
              <a:t>физиологически               функциональный </a:t>
            </a:r>
            <a:r>
              <a:rPr lang="ru-RU" dirty="0"/>
              <a:t>пищевой ингредиент </a:t>
            </a:r>
            <a:r>
              <a:rPr lang="ru-RU" dirty="0" smtClean="0"/>
              <a:t>в виде </a:t>
            </a:r>
            <a:r>
              <a:rPr lang="ru-RU" dirty="0"/>
              <a:t>вещества или комплекса </a:t>
            </a:r>
            <a:r>
              <a:rPr lang="ru-RU" dirty="0" smtClean="0"/>
              <a:t>веществ, обеспечивающий </a:t>
            </a:r>
            <a:r>
              <a:rPr lang="ru-RU" dirty="0"/>
              <a:t>при </a:t>
            </a:r>
            <a:r>
              <a:rPr lang="ru-RU" dirty="0" smtClean="0"/>
              <a:t>систематическом употреблении </a:t>
            </a:r>
            <a:r>
              <a:rPr lang="ru-RU" dirty="0"/>
              <a:t>в пищу человеком в </a:t>
            </a:r>
            <a:r>
              <a:rPr lang="ru-RU" dirty="0" smtClean="0"/>
              <a:t>составе пищевых </a:t>
            </a:r>
            <a:r>
              <a:rPr lang="ru-RU" dirty="0"/>
              <a:t>продуктов </a:t>
            </a:r>
            <a:r>
              <a:rPr lang="ru-RU" dirty="0" smtClean="0"/>
              <a:t>благоприятное воздействие </a:t>
            </a:r>
            <a:r>
              <a:rPr lang="ru-RU" dirty="0"/>
              <a:t>на организм человека </a:t>
            </a:r>
            <a:r>
              <a:rPr lang="ru-RU" dirty="0" smtClean="0"/>
              <a:t>в результате </a:t>
            </a:r>
            <a:r>
              <a:rPr lang="ru-RU" dirty="0"/>
              <a:t>избирательной </a:t>
            </a:r>
            <a:r>
              <a:rPr lang="ru-RU" dirty="0" smtClean="0"/>
              <a:t>стимуляции роста </a:t>
            </a:r>
            <a:r>
              <a:rPr lang="ru-RU" dirty="0"/>
              <a:t>и/или повышения </a:t>
            </a:r>
            <a:r>
              <a:rPr lang="ru-RU" dirty="0" smtClean="0"/>
              <a:t>биологической активности </a:t>
            </a:r>
            <a:r>
              <a:rPr lang="ru-RU" dirty="0"/>
              <a:t>нормальной микрофлоры кишечника.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018634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1185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Презентационные материалы Функциональные продукты и их роль в питании человека. Основные термины и определения</vt:lpstr>
      <vt:lpstr>Слайд 2</vt:lpstr>
      <vt:lpstr>ГОСТ Р 52349-2005 Продукты пищевые. Продукты пищевые функциональные. Термины и определения. OODSTUFFS. FUNCTIONAL FOODS. TERMS AND DEFINITIONS  (с Изменением N 1)</vt:lpstr>
      <vt:lpstr>Слайд 4</vt:lpstr>
      <vt:lpstr>Слайд 5</vt:lpstr>
      <vt:lpstr>Примечание - К функциональным пищевым ингредиентам относят физиологически активные, ценные и безопасные для здоровья ингредиенты с известными физико-химическими характеристиками, для которых выявлены и научно обоснованы полезные для сохранения и улучшения здоровья свойства, установлена суточная физиологическая потребность: растворимые и нерастворимые пищевые волокна, витамины, минеральные вещества, жиры и вещества, сопутствующие жирам, полисахариды, вторичные растительные соединения, пробиотики, пребиотики, синбиотики.</vt:lpstr>
      <vt:lpstr>Слайд 7</vt:lpstr>
      <vt:lpstr>Слайд 8</vt:lpstr>
      <vt:lpstr>Примечание - Основными видами пребиотиков являются: ди- и трисахариды; олиго- и полисахариды; многоатомные спирты; аминокислоты и пептиды; ферменты; органические низкомолекулярные и ненасыщенные высшие жирные кислоты; антиоксиданты; полезные для человека растительные и микробные экстракты и другие.</vt:lpstr>
      <vt:lpstr>Слайд 10</vt:lpstr>
      <vt:lpstr>Примечание - К натуральным функциональным пищевым продуктам относятся продукты, изготовленные из природного растительного и (или) животного сырья путем его ферментации в целях накопления в составе конечного продукта естественных функциональных пищевых ингредиентов в количестве, составляющем в одной порции продукта не менее 15% от суточной потребности. К натуральным функциональным пищевым продуктам не относятся продукты, полученные с применением генно-модифицирующих технологий.</vt:lpstr>
      <vt:lpstr>Примечание - Эффективность функционального пищевого продукта подлежит научному обоснованию и подтверждению в рамках экспериментальных исследований в порядке, установленном нормативными правовыми актами Российской Федерации, национальными и международными стандартами, сводами правил и (или) правилами и методами исследований (испытаний) и измерений, в том числе правилами отбора образцов.</vt:lpstr>
      <vt:lpstr>Слайд 13</vt:lpstr>
      <vt:lpstr>2. Функциональные продукты и их роль в питании человека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  Основные термины и определения. Функциональные продукты и их роль в питании человека</dc:title>
  <dc:creator>Инна</dc:creator>
  <cp:lastModifiedBy>Александр</cp:lastModifiedBy>
  <cp:revision>15</cp:revision>
  <dcterms:created xsi:type="dcterms:W3CDTF">2018-09-15T08:55:52Z</dcterms:created>
  <dcterms:modified xsi:type="dcterms:W3CDTF">2021-03-04T17:52:19Z</dcterms:modified>
</cp:coreProperties>
</file>